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9" r:id="rId1"/>
  </p:sldMasterIdLst>
  <p:notesMasterIdLst>
    <p:notesMasterId r:id="rId17"/>
  </p:notesMasterIdLst>
  <p:handoutMasterIdLst>
    <p:handoutMasterId r:id="rId18"/>
  </p:handoutMasterIdLst>
  <p:sldIdLst>
    <p:sldId id="304" r:id="rId2"/>
    <p:sldId id="306" r:id="rId3"/>
    <p:sldId id="316" r:id="rId4"/>
    <p:sldId id="312" r:id="rId5"/>
    <p:sldId id="313" r:id="rId6"/>
    <p:sldId id="314" r:id="rId7"/>
    <p:sldId id="305" r:id="rId8"/>
    <p:sldId id="308" r:id="rId9"/>
    <p:sldId id="307" r:id="rId10"/>
    <p:sldId id="309" r:id="rId11"/>
    <p:sldId id="310" r:id="rId12"/>
    <p:sldId id="315" r:id="rId13"/>
    <p:sldId id="311" r:id="rId14"/>
    <p:sldId id="294" r:id="rId15"/>
    <p:sldId id="295" r:id="rId16"/>
  </p:sldIdLst>
  <p:sldSz cx="12192000" cy="6858000"/>
  <p:notesSz cx="6797675" cy="9926638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IBM Plex Sans" panose="020B0503050203000203" pitchFamily="34" charset="0"/>
      <p:regular r:id="rId25"/>
      <p:bold r:id="rId26"/>
      <p:italic r:id="rId27"/>
      <p:boldItalic r:id="rId28"/>
    </p:embeddedFont>
    <p:embeddedFont>
      <p:font typeface="IBM Plex Sans Medium" panose="020B0603050203000203" pitchFamily="34" charset="0"/>
      <p:regular r:id="rId29"/>
      <p:italic r:id="rId30"/>
    </p:embeddedFont>
    <p:embeddedFont>
      <p:font typeface="IBM Plex Sans SemiBold" panose="020B0703050203000203" pitchFamily="34" charset="0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  <p:embeddedFont>
      <p:font typeface="Roboto Bold" panose="02000000000000000000" pitchFamily="2" charset="0"/>
      <p:bold r:id="rId39"/>
      <p:italic r:id="rId40"/>
      <p:boldItalic r:id="rId41"/>
    </p:embeddedFont>
    <p:embeddedFont>
      <p:font typeface="Roboto Regular" panose="020B0604020202020204" charset="0"/>
      <p:regular r:id="rId42"/>
      <p:bold r:id="rId43"/>
      <p:italic r:id="rId44"/>
      <p:boldItalic r:id="rId45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D71A75A3-E1F9-BB43-BA52-0CD7E5C3B444}">
          <p14:sldIdLst/>
        </p14:section>
        <p14:section name="Contents" id="{AF969783-D6A8-D145-B03B-BA2DE69A7CF6}">
          <p14:sldIdLst>
            <p14:sldId id="304"/>
            <p14:sldId id="306"/>
            <p14:sldId id="316"/>
            <p14:sldId id="312"/>
            <p14:sldId id="313"/>
            <p14:sldId id="314"/>
            <p14:sldId id="305"/>
            <p14:sldId id="308"/>
            <p14:sldId id="307"/>
            <p14:sldId id="309"/>
            <p14:sldId id="310"/>
            <p14:sldId id="315"/>
            <p14:sldId id="311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2F2F2"/>
    <a:srgbClr val="222222"/>
    <a:srgbClr val="373737"/>
    <a:srgbClr val="000000"/>
    <a:srgbClr val="CC0000"/>
    <a:srgbClr val="2F6ED7"/>
    <a:srgbClr val="8AB6EC"/>
    <a:srgbClr val="B1CEF2"/>
    <a:srgbClr val="D8E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74" autoAdjust="0"/>
    <p:restoredTop sz="78638" autoAdjust="0"/>
  </p:normalViewPr>
  <p:slideViewPr>
    <p:cSldViewPr snapToGrid="0">
      <p:cViewPr varScale="1">
        <p:scale>
          <a:sx n="87" d="100"/>
          <a:sy n="87" d="100"/>
        </p:scale>
        <p:origin x="68" y="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81" d="100"/>
          <a:sy n="181" d="100"/>
        </p:scale>
        <p:origin x="7614" y="180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presProps" Target="presProps.xml"/><Relationship Id="rId20" Type="http://schemas.openxmlformats.org/officeDocument/2006/relationships/font" Target="fonts/font2.fntdata"/><Relationship Id="rId41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EB52-2B16-4D4A-8A47-B858A822CB1B}" type="slidenum">
              <a:rPr lang="en-US" b="0" smtClean="0">
                <a:latin typeface="Roboto Bold"/>
                <a:cs typeface="Roboto Bold"/>
              </a:rPr>
              <a:t>‹#›</a:t>
            </a:fld>
            <a:endParaRPr lang="en-US" b="0" dirty="0">
              <a:latin typeface="Roboto Bold"/>
              <a:cs typeface="Roboto Bold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202E09B-4D77-6C49-A873-7EB765D8D3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6.png>
</file>

<file path=ppt/media/image17.svg>
</file>

<file path=ppt/media/image18.png>
</file>

<file path=ppt/media/image19.svg>
</file>

<file path=ppt/media/image2.svg>
</file>

<file path=ppt/media/image21.png>
</file>

<file path=ppt/media/image22.svg>
</file>

<file path=ppt/media/image23.png>
</file>

<file path=ppt/media/image24.png>
</file>

<file path=ppt/media/image25.jpeg>
</file>

<file path=ppt/media/image27.png>
</file>

<file path=ppt/media/image28.svg>
</file>

<file path=ppt/media/image29.png>
</file>

<file path=ppt/media/image3.png>
</file>

<file path=ppt/media/image30.svg>
</file>

<file path=ppt/media/image4.sv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8579" y="89551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 smtClean="0">
                <a:latin typeface="Roboto Regular"/>
                <a:cs typeface="Roboto Regular"/>
              </a:defRPr>
            </a:lvl1pPr>
          </a:lstStyle>
          <a:p>
            <a:pPr>
              <a:defRPr/>
            </a:pPr>
            <a:fld id="{F27B4D97-523D-4DEF-962B-78D09A9489A3}" type="datetimeFigureOut">
              <a:rPr lang="en-US" smtClean="0"/>
              <a:pPr>
                <a:defRPr/>
              </a:pPr>
              <a:t>11/13/2022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9DBC87B-364D-BB46-9EF0-ECD5E97F7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7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324171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4.svg"/><Relationship Id="rId7" Type="http://schemas.openxmlformats.org/officeDocument/2006/relationships/image" Target="../media/image1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4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95257CC-89CF-8B42-B35F-1821834E5E2E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A13DEB97-CA98-F64B-94A4-A309B88C1F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7A40D8D-6172-2A4B-8BAF-FBC8AD247A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D3C604D-DE78-654D-AE05-9880A68AB709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1145B4D-CDDC-A141-962C-D3A6C5DAAF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DD311C-2B1E-7E4F-984B-5CE909C5D7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42615F9-6222-F34E-8DAC-4784780DE9BA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AEB0EF-D625-4D45-829D-8BAAC26342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D1B286-D253-774E-B8AF-7718373030A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C912B43-8153-9E48-B12F-3ADCA4099F0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97436" y="334535"/>
            <a:ext cx="4768237" cy="633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87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ur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25E5042-9E74-7B4F-ABCD-A2C862194C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E4B61-0172-F648-BAC8-317EEB67A0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63930" y="0"/>
            <a:ext cx="55626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EF6BEB-41F7-824D-89C0-5D375788FE3B}"/>
              </a:ext>
            </a:extLst>
          </p:cNvPr>
          <p:cNvSpPr/>
          <p:nvPr userDrawn="1"/>
        </p:nvSpPr>
        <p:spPr>
          <a:xfrm>
            <a:off x="8126530" y="0"/>
            <a:ext cx="406547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64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4543" y="439583"/>
            <a:ext cx="9753600" cy="4965699"/>
          </a:xfrm>
        </p:spPr>
        <p:txBody>
          <a:bodyPr anchor="t"/>
          <a:lstStyle>
            <a:lvl1pPr algn="l">
              <a:lnSpc>
                <a:spcPct val="120000"/>
              </a:lnSpc>
              <a:defRPr sz="60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 dirty="0"/>
              <a:t>This is a breaker page, it can be used to split topics or highlight something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D76F5F-7485-2C49-990E-2AAEF04139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601D55F-2F08-B849-A87B-63B0B257C3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68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reaker page - sub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3417082"/>
            <a:ext cx="10020300" cy="1325563"/>
          </a:xfrm>
        </p:spPr>
        <p:txBody>
          <a:bodyPr>
            <a:normAutofit/>
          </a:bodyPr>
          <a:lstStyle>
            <a:lvl1pPr>
              <a:defRPr sz="48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200" y="4735079"/>
            <a:ext cx="10515600" cy="121445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CA45083-DB22-304F-B57E-1B684738C2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919E6EB-CCDB-CB45-8C87-FB65080875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90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h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1E5A0-D425-C347-B9BD-EB00F8D14F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4658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0A372-B547-3F47-9A9A-95AEDE5ECC3F}"/>
              </a:ext>
            </a:extLst>
          </p:cNvPr>
          <p:cNvSpPr txBox="1">
            <a:spLocks/>
          </p:cNvSpPr>
          <p:nvPr/>
        </p:nvSpPr>
        <p:spPr bwMode="auto">
          <a:xfrm>
            <a:off x="394657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6DBC66-16A3-B04D-A8D8-8142C635BA4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069901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61176B2-2101-B04E-8F1B-08B5EA78EEE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78154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AB31DB-FBDF-F643-B30C-8D0EE6AB2F7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86406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E1C2EAD-E3AA-7144-B320-33AFFD6595A1}"/>
              </a:ext>
            </a:extLst>
          </p:cNvPr>
          <p:cNvSpPr txBox="1">
            <a:spLocks/>
          </p:cNvSpPr>
          <p:nvPr/>
        </p:nvSpPr>
        <p:spPr bwMode="auto">
          <a:xfrm>
            <a:off x="3280361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5AB90CE-616C-7C4C-900C-3BE762A110BA}"/>
              </a:ext>
            </a:extLst>
          </p:cNvPr>
          <p:cNvSpPr txBox="1">
            <a:spLocks/>
          </p:cNvSpPr>
          <p:nvPr/>
        </p:nvSpPr>
        <p:spPr bwMode="auto">
          <a:xfrm>
            <a:off x="6177940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B738E19-AF36-9F47-84D4-6CA113150CC4}"/>
              </a:ext>
            </a:extLst>
          </p:cNvPr>
          <p:cNvSpPr txBox="1">
            <a:spLocks/>
          </p:cNvSpPr>
          <p:nvPr/>
        </p:nvSpPr>
        <p:spPr bwMode="auto">
          <a:xfrm>
            <a:off x="9051768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E87A4911-24D9-CD4C-852E-BF15D54A09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14047B5-1622-6C4C-978F-CDE8D65935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A633456F-903B-0242-9347-1DF5DABD8B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31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0290C00-4EDC-6F4A-9068-CCDEA6EFA9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424DA5F-1115-3841-8BB1-49B5CF7735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9F055F6D-BBE6-8946-8BD5-E61D1C066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47BDA34-53EF-DE46-B3ED-48673AA8700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5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4492002"/>
            <a:ext cx="9753600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19D0FFD-3045-FA47-8FE7-D7635B9CF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4004" y="1290189"/>
            <a:ext cx="7623993" cy="23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434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CA8969-55EF-5C4F-B489-FE161DB9B338}"/>
              </a:ext>
            </a:extLst>
          </p:cNvPr>
          <p:cNvSpPr>
            <a:spLocks noGrp="1"/>
          </p:cNvSpPr>
          <p:nvPr>
            <p:ph type="ctrTitle" idx="4294967295" hasCustomPrompt="1"/>
          </p:nvPr>
        </p:nvSpPr>
        <p:spPr>
          <a:xfrm>
            <a:off x="1374775" y="1227052"/>
            <a:ext cx="9442450" cy="3703637"/>
          </a:xfrm>
        </p:spPr>
        <p:txBody>
          <a:bodyPr anchor="ctr">
            <a:normAutofit/>
          </a:bodyPr>
          <a:lstStyle>
            <a:lvl1pPr algn="ctr">
              <a:lnSpc>
                <a:spcPct val="120000"/>
              </a:lnSpc>
              <a:defRPr sz="4000" b="1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</a:lstStyle>
          <a:p>
            <a:r>
              <a:rPr lang="en-US" sz="4800" dirty="0"/>
              <a:t>“A very wise and interesting quote from someone great can go in this text box.”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0CE5376-92BC-A148-80C1-38A04D9566FD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1374775" y="4930689"/>
            <a:ext cx="9442450" cy="881063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solidFill>
                  <a:schemeClr val="tx1"/>
                </a:solidFill>
              </a:rPr>
              <a:t>Person or Company Logo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D96807E-1668-734B-8931-7473D81D5A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08FCC3B-E136-9D4A-B87C-58552DCEE0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66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including Redgate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4004" y="891590"/>
            <a:ext cx="7623993" cy="239815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782" y="3530907"/>
            <a:ext cx="10880436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2404A1EA-4284-C14B-BEE7-131E0906FB8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" y="5215084"/>
            <a:ext cx="12192000" cy="95368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D268C9AD-EBC9-3049-B55E-9B6F5A0EC83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" y="5298593"/>
            <a:ext cx="12192000" cy="9536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79AAE0-2AF6-B049-A2CA-D929BA0E7B6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926781" y="5920929"/>
            <a:ext cx="1780701" cy="42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54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dd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AEB030-6D69-444A-91BD-2A6CCC716C00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D78C34BA-89C2-E843-8A42-E0E973E54C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4C4303D-24D8-0C48-8534-7D4F90E57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173C2FE-439C-504B-8A21-0A471598781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9422CC-1FF2-044C-B022-72564F9AFB0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535EFF6-1025-6640-AE23-96FB71F54E7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3BD0868-EB84-F847-98AA-8CB70FF9E098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D230B37-8C4B-974F-8839-BBB455F3EB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DF74F1-3EF4-A94A-8613-21DBCF0377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09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bi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74CC3F-A43F-7247-8851-E564DEF82E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11C7A70-1A27-8C46-B788-29D87A2F4A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541" y="451274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FirstName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6227045-61B0-9544-AEC3-12180B09CB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542" y="2560817"/>
            <a:ext cx="6035252" cy="647786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3600" b="1" i="0">
                <a:solidFill>
                  <a:srgbClr val="F2F2F2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977B7-700C-C149-8536-47AB7A78B9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02439" y="378547"/>
            <a:ext cx="1685405" cy="1685405"/>
          </a:xfrm>
          <a:prstGeom prst="ellipse">
            <a:avLst/>
          </a:prstGeom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1A01EAC-4EF5-AE4F-970E-2C5157FA52A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58416" y="4673325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FB3DAF8-2F81-FC4D-8CB0-8C0CB1AA4D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58416" y="5244387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5B937D2-7E45-D541-81A8-ABE79A9EE49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8416" y="5815450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40AA7F0-2E50-214E-9056-0901887064E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4542" y="3219579"/>
            <a:ext cx="6035252" cy="64778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A89709-76ED-224C-B4CF-D07271807FC5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702439" y="2560817"/>
            <a:ext cx="5065019" cy="3085857"/>
          </a:xfrm>
        </p:spPr>
        <p:txBody>
          <a:bodyPr anchor="t">
            <a:normAutofit/>
          </a:bodyPr>
          <a:lstStyle>
            <a:lvl1pPr marL="342900" indent="-342900">
              <a:lnSpc>
                <a:spcPct val="114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2400" b="0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About you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885A32D5-82BC-8243-A21F-A7FEE33FAEA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24541" y="1933620"/>
            <a:ext cx="6035251" cy="40481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0D2292A1-4831-8743-BC26-539A0B8200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4541" y="1168024"/>
            <a:ext cx="6137624" cy="711882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lvl="0"/>
            <a:r>
              <a:rPr lang="en-US" dirty="0" err="1"/>
              <a:t>SecondName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61241A6-6E09-2241-89A2-765B6577E8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9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9583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Session evaluation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10237F4-5BA9-4941-9A64-8DCF0DEE27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9393" y="282835"/>
            <a:ext cx="2418907" cy="24189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DC7C0B-1DAB-8544-9AAC-01B9C9A7782C}"/>
              </a:ext>
            </a:extLst>
          </p:cNvPr>
          <p:cNvSpPr txBox="1"/>
          <p:nvPr userDrawn="1"/>
        </p:nvSpPr>
        <p:spPr>
          <a:xfrm>
            <a:off x="424542" y="1415901"/>
            <a:ext cx="9583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44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Your feedback is important to us</a:t>
            </a:r>
            <a:endParaRPr lang="en-US" sz="4400" b="0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22D7A-4ABB-6245-8502-18EF607330AF}"/>
              </a:ext>
            </a:extLst>
          </p:cNvPr>
          <p:cNvSpPr txBox="1"/>
          <p:nvPr userDrawn="1"/>
        </p:nvSpPr>
        <p:spPr>
          <a:xfrm>
            <a:off x="424542" y="2849937"/>
            <a:ext cx="958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600" b="1" i="0" dirty="0">
                <a:solidFill>
                  <a:schemeClr val="bg1"/>
                </a:solidFill>
                <a:latin typeface="IBM Plex Sans" panose="020B0503050203000203" pitchFamily="34" charset="77"/>
              </a:rPr>
              <a:t>Evaluate this session at:</a:t>
            </a:r>
            <a:endParaRPr lang="en-US" sz="3600" b="1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E4081F-E44B-FA48-BB8E-521074B70AEA}"/>
              </a:ext>
            </a:extLst>
          </p:cNvPr>
          <p:cNvSpPr txBox="1"/>
          <p:nvPr userDrawn="1"/>
        </p:nvSpPr>
        <p:spPr>
          <a:xfrm>
            <a:off x="424542" y="3510337"/>
            <a:ext cx="1099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www.PASSDataCommunitySummit.com/evaluation</a:t>
            </a:r>
            <a:endParaRPr lang="en-US" sz="3600" b="0" i="0" dirty="0">
              <a:solidFill>
                <a:schemeClr val="bg1"/>
              </a:solidFill>
              <a:latin typeface="IBM Plex Sans" panose="020B0503050203000203" pitchFamily="34" charset="77"/>
            </a:endParaRP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47D9DA39-36BD-8E49-A976-636CEBB38A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E17D78B-8A8F-764E-9781-65B72476A5D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7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Thank you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646216E-29A2-A247-99CE-007D6791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2" y="1492289"/>
            <a:ext cx="9383009" cy="1935532"/>
          </a:xfrm>
        </p:spPr>
        <p:txBody>
          <a:bodyPr anchor="t">
            <a:noAutofit/>
          </a:bodyPr>
          <a:lstStyle>
            <a:lvl1pPr>
              <a:defRPr sz="44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F386178-A690-AE48-B4A4-254A99486F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5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6A499BE-5785-8240-9D7C-DA5C98449F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B126BA-D297-1A41-84BE-DF01748B27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cu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DB589BE-A367-2047-95EA-84FEE887D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4D6B17-7F4B-2A48-907F-6DA54CEF10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88C8A19-1FB7-1C42-8E4E-03FB1EF9402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9047" y="1825625"/>
            <a:ext cx="816535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B51CA4F-FDD7-FD40-A833-669B9D88A6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6195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C90C9966-75CA-7E49-8F85-51BA761C90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59F0E3-6643-7244-9CD7-28E5FA1D17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07182" y="6070600"/>
            <a:ext cx="2155343" cy="540214"/>
          </a:xfrm>
          <a:prstGeom prst="rect">
            <a:avLst/>
          </a:prstGeom>
        </p:spPr>
      </p:pic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CF1904EC-DB1E-124C-8A9D-EED00AC593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6635418" y="-2458"/>
            <a:ext cx="5556582" cy="68568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865"/>
              <a:gd name="connsiteY0" fmla="*/ 10333 h 10333"/>
              <a:gd name="connsiteX1" fmla="*/ 2000 w 9865"/>
              <a:gd name="connsiteY1" fmla="*/ 333 h 10333"/>
              <a:gd name="connsiteX2" fmla="*/ 9865 w 9865"/>
              <a:gd name="connsiteY2" fmla="*/ 0 h 10333"/>
              <a:gd name="connsiteX3" fmla="*/ 8000 w 9865"/>
              <a:gd name="connsiteY3" fmla="*/ 10333 h 10333"/>
              <a:gd name="connsiteX4" fmla="*/ 0 w 9865"/>
              <a:gd name="connsiteY4" fmla="*/ 10333 h 10333"/>
              <a:gd name="connsiteX0" fmla="*/ 0 w 10000"/>
              <a:gd name="connsiteY0" fmla="*/ 10590 h 10590"/>
              <a:gd name="connsiteX1" fmla="*/ 2573 w 10000"/>
              <a:gd name="connsiteY1" fmla="*/ 0 h 10590"/>
              <a:gd name="connsiteX2" fmla="*/ 10000 w 10000"/>
              <a:gd name="connsiteY2" fmla="*/ 590 h 10590"/>
              <a:gd name="connsiteX3" fmla="*/ 8109 w 10000"/>
              <a:gd name="connsiteY3" fmla="*/ 10590 h 10590"/>
              <a:gd name="connsiteX4" fmla="*/ 0 w 10000"/>
              <a:gd name="connsiteY4" fmla="*/ 10590 h 10590"/>
              <a:gd name="connsiteX0" fmla="*/ 0 w 10000"/>
              <a:gd name="connsiteY0" fmla="*/ 10659 h 10659"/>
              <a:gd name="connsiteX1" fmla="*/ 2573 w 10000"/>
              <a:gd name="connsiteY1" fmla="*/ 69 h 10659"/>
              <a:gd name="connsiteX2" fmla="*/ 10000 w 10000"/>
              <a:gd name="connsiteY2" fmla="*/ 659 h 10659"/>
              <a:gd name="connsiteX3" fmla="*/ 8109 w 10000"/>
              <a:gd name="connsiteY3" fmla="*/ 10659 h 10659"/>
              <a:gd name="connsiteX4" fmla="*/ 0 w 10000"/>
              <a:gd name="connsiteY4" fmla="*/ 10659 h 10659"/>
              <a:gd name="connsiteX0" fmla="*/ 0 w 13230"/>
              <a:gd name="connsiteY0" fmla="*/ 11093 h 11093"/>
              <a:gd name="connsiteX1" fmla="*/ 2573 w 13230"/>
              <a:gd name="connsiteY1" fmla="*/ 503 h 11093"/>
              <a:gd name="connsiteX2" fmla="*/ 13230 w 13230"/>
              <a:gd name="connsiteY2" fmla="*/ 56 h 11093"/>
              <a:gd name="connsiteX3" fmla="*/ 8109 w 13230"/>
              <a:gd name="connsiteY3" fmla="*/ 11093 h 11093"/>
              <a:gd name="connsiteX4" fmla="*/ 0 w 13230"/>
              <a:gd name="connsiteY4" fmla="*/ 11093 h 11093"/>
              <a:gd name="connsiteX0" fmla="*/ 0 w 13273"/>
              <a:gd name="connsiteY0" fmla="*/ 11093 h 14026"/>
              <a:gd name="connsiteX1" fmla="*/ 2573 w 13273"/>
              <a:gd name="connsiteY1" fmla="*/ 503 h 14026"/>
              <a:gd name="connsiteX2" fmla="*/ 13230 w 13273"/>
              <a:gd name="connsiteY2" fmla="*/ 56 h 14026"/>
              <a:gd name="connsiteX3" fmla="*/ 13273 w 13273"/>
              <a:gd name="connsiteY3" fmla="*/ 14026 h 14026"/>
              <a:gd name="connsiteX4" fmla="*/ 0 w 13273"/>
              <a:gd name="connsiteY4" fmla="*/ 11093 h 14026"/>
              <a:gd name="connsiteX0" fmla="*/ 0 w 14228"/>
              <a:gd name="connsiteY0" fmla="*/ 14169 h 14169"/>
              <a:gd name="connsiteX1" fmla="*/ 3528 w 14228"/>
              <a:gd name="connsiteY1" fmla="*/ 503 h 14169"/>
              <a:gd name="connsiteX2" fmla="*/ 14185 w 14228"/>
              <a:gd name="connsiteY2" fmla="*/ 56 h 14169"/>
              <a:gd name="connsiteX3" fmla="*/ 14228 w 14228"/>
              <a:gd name="connsiteY3" fmla="*/ 14026 h 14169"/>
              <a:gd name="connsiteX4" fmla="*/ 0 w 14228"/>
              <a:gd name="connsiteY4" fmla="*/ 14169 h 14169"/>
              <a:gd name="connsiteX0" fmla="*/ 0 w 14384"/>
              <a:gd name="connsiteY0" fmla="*/ 13982 h 14026"/>
              <a:gd name="connsiteX1" fmla="*/ 3684 w 14384"/>
              <a:gd name="connsiteY1" fmla="*/ 503 h 14026"/>
              <a:gd name="connsiteX2" fmla="*/ 14341 w 14384"/>
              <a:gd name="connsiteY2" fmla="*/ 56 h 14026"/>
              <a:gd name="connsiteX3" fmla="*/ 14384 w 14384"/>
              <a:gd name="connsiteY3" fmla="*/ 14026 h 14026"/>
              <a:gd name="connsiteX4" fmla="*/ 0 w 14384"/>
              <a:gd name="connsiteY4" fmla="*/ 13982 h 14026"/>
              <a:gd name="connsiteX0" fmla="*/ 0 w 14376"/>
              <a:gd name="connsiteY0" fmla="*/ 13982 h 13987"/>
              <a:gd name="connsiteX1" fmla="*/ 3684 w 14376"/>
              <a:gd name="connsiteY1" fmla="*/ 503 h 13987"/>
              <a:gd name="connsiteX2" fmla="*/ 14341 w 14376"/>
              <a:gd name="connsiteY2" fmla="*/ 56 h 13987"/>
              <a:gd name="connsiteX3" fmla="*/ 14376 w 14376"/>
              <a:gd name="connsiteY3" fmla="*/ 13987 h 13987"/>
              <a:gd name="connsiteX4" fmla="*/ 0 w 14376"/>
              <a:gd name="connsiteY4" fmla="*/ 13982 h 13987"/>
              <a:gd name="connsiteX0" fmla="*/ 0 w 14376"/>
              <a:gd name="connsiteY0" fmla="*/ 13934 h 13939"/>
              <a:gd name="connsiteX1" fmla="*/ 7307 w 14376"/>
              <a:gd name="connsiteY1" fmla="*/ 3955 h 13939"/>
              <a:gd name="connsiteX2" fmla="*/ 14341 w 14376"/>
              <a:gd name="connsiteY2" fmla="*/ 8 h 13939"/>
              <a:gd name="connsiteX3" fmla="*/ 14376 w 14376"/>
              <a:gd name="connsiteY3" fmla="*/ 13939 h 13939"/>
              <a:gd name="connsiteX4" fmla="*/ 0 w 14376"/>
              <a:gd name="connsiteY4" fmla="*/ 13934 h 13939"/>
              <a:gd name="connsiteX0" fmla="*/ 0 w 14376"/>
              <a:gd name="connsiteY0" fmla="*/ 13947 h 13952"/>
              <a:gd name="connsiteX1" fmla="*/ 7307 w 14376"/>
              <a:gd name="connsiteY1" fmla="*/ 3968 h 13952"/>
              <a:gd name="connsiteX2" fmla="*/ 14341 w 14376"/>
              <a:gd name="connsiteY2" fmla="*/ 21 h 13952"/>
              <a:gd name="connsiteX3" fmla="*/ 14376 w 14376"/>
              <a:gd name="connsiteY3" fmla="*/ 13952 h 13952"/>
              <a:gd name="connsiteX4" fmla="*/ 0 w 14376"/>
              <a:gd name="connsiteY4" fmla="*/ 13947 h 13952"/>
              <a:gd name="connsiteX0" fmla="*/ 0 w 14376"/>
              <a:gd name="connsiteY0" fmla="*/ 13948 h 13953"/>
              <a:gd name="connsiteX1" fmla="*/ 7307 w 14376"/>
              <a:gd name="connsiteY1" fmla="*/ 3969 h 13953"/>
              <a:gd name="connsiteX2" fmla="*/ 14341 w 14376"/>
              <a:gd name="connsiteY2" fmla="*/ 22 h 13953"/>
              <a:gd name="connsiteX3" fmla="*/ 14376 w 14376"/>
              <a:gd name="connsiteY3" fmla="*/ 13953 h 13953"/>
              <a:gd name="connsiteX4" fmla="*/ 0 w 14376"/>
              <a:gd name="connsiteY4" fmla="*/ 13948 h 13953"/>
              <a:gd name="connsiteX0" fmla="*/ 0 w 14376"/>
              <a:gd name="connsiteY0" fmla="*/ 13652 h 13657"/>
              <a:gd name="connsiteX1" fmla="*/ 7307 w 14376"/>
              <a:gd name="connsiteY1" fmla="*/ 3673 h 13657"/>
              <a:gd name="connsiteX2" fmla="*/ 13922 w 14376"/>
              <a:gd name="connsiteY2" fmla="*/ 29 h 13657"/>
              <a:gd name="connsiteX3" fmla="*/ 14376 w 14376"/>
              <a:gd name="connsiteY3" fmla="*/ 13657 h 13657"/>
              <a:gd name="connsiteX4" fmla="*/ 0 w 14376"/>
              <a:gd name="connsiteY4" fmla="*/ 13652 h 13657"/>
              <a:gd name="connsiteX0" fmla="*/ 0 w 14376"/>
              <a:gd name="connsiteY0" fmla="*/ 13682 h 13687"/>
              <a:gd name="connsiteX1" fmla="*/ 7307 w 14376"/>
              <a:gd name="connsiteY1" fmla="*/ 3703 h 13687"/>
              <a:gd name="connsiteX2" fmla="*/ 14357 w 14376"/>
              <a:gd name="connsiteY2" fmla="*/ 27 h 13687"/>
              <a:gd name="connsiteX3" fmla="*/ 14376 w 14376"/>
              <a:gd name="connsiteY3" fmla="*/ 13687 h 13687"/>
              <a:gd name="connsiteX4" fmla="*/ 0 w 14376"/>
              <a:gd name="connsiteY4" fmla="*/ 13682 h 13687"/>
              <a:gd name="connsiteX0" fmla="*/ 0 w 14376"/>
              <a:gd name="connsiteY0" fmla="*/ 13960 h 13965"/>
              <a:gd name="connsiteX1" fmla="*/ 7307 w 14376"/>
              <a:gd name="connsiteY1" fmla="*/ 3981 h 13965"/>
              <a:gd name="connsiteX2" fmla="*/ 14365 w 14376"/>
              <a:gd name="connsiteY2" fmla="*/ 21 h 13965"/>
              <a:gd name="connsiteX3" fmla="*/ 14376 w 14376"/>
              <a:gd name="connsiteY3" fmla="*/ 13965 h 13965"/>
              <a:gd name="connsiteX4" fmla="*/ 0 w 14376"/>
              <a:gd name="connsiteY4" fmla="*/ 13960 h 13965"/>
              <a:gd name="connsiteX0" fmla="*/ 0 w 14376"/>
              <a:gd name="connsiteY0" fmla="*/ 13939 h 13944"/>
              <a:gd name="connsiteX1" fmla="*/ 7307 w 14376"/>
              <a:gd name="connsiteY1" fmla="*/ 3960 h 13944"/>
              <a:gd name="connsiteX2" fmla="*/ 14365 w 14376"/>
              <a:gd name="connsiteY2" fmla="*/ 0 h 13944"/>
              <a:gd name="connsiteX3" fmla="*/ 14376 w 14376"/>
              <a:gd name="connsiteY3" fmla="*/ 13944 h 13944"/>
              <a:gd name="connsiteX4" fmla="*/ 0 w 14376"/>
              <a:gd name="connsiteY4" fmla="*/ 13939 h 13944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76" h="13945">
                <a:moveTo>
                  <a:pt x="0" y="13940"/>
                </a:moveTo>
                <a:lnTo>
                  <a:pt x="7307" y="3961"/>
                </a:lnTo>
                <a:cubicBezTo>
                  <a:pt x="9054" y="1086"/>
                  <a:pt x="11232" y="-47"/>
                  <a:pt x="14365" y="1"/>
                </a:cubicBezTo>
                <a:cubicBezTo>
                  <a:pt x="14379" y="4658"/>
                  <a:pt x="14362" y="9288"/>
                  <a:pt x="14376" y="13945"/>
                </a:cubicBezTo>
                <a:lnTo>
                  <a:pt x="0" y="1394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F5A1E762-B7D5-9F4E-825E-929E1BE50C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DAD3BA8-4C2E-494A-A7C7-1F34325CE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825625"/>
            <a:ext cx="7418101" cy="4351338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066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7F35519F-A138-7348-B1E9-EE8C0C7B1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B99AC33-1793-904B-BDB2-3196A47447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2563930" y="-2458"/>
            <a:ext cx="9628068" cy="6860458"/>
          </a:xfrm>
          <a:custGeom>
            <a:avLst/>
            <a:gdLst>
              <a:gd name="connsiteX0" fmla="*/ 5546749 w 9628068"/>
              <a:gd name="connsiteY0" fmla="*/ 0 h 6860458"/>
              <a:gd name="connsiteX1" fmla="*/ 9628068 w 9628068"/>
              <a:gd name="connsiteY1" fmla="*/ 0 h 6860458"/>
              <a:gd name="connsiteX2" fmla="*/ 9628068 w 9628068"/>
              <a:gd name="connsiteY2" fmla="*/ 6860458 h 6860458"/>
              <a:gd name="connsiteX3" fmla="*/ 5546749 w 9628068"/>
              <a:gd name="connsiteY3" fmla="*/ 6860458 h 6860458"/>
              <a:gd name="connsiteX4" fmla="*/ 5546749 w 9628068"/>
              <a:gd name="connsiteY4" fmla="*/ 6856826 h 6860458"/>
              <a:gd name="connsiteX5" fmla="*/ 0 w 9628068"/>
              <a:gd name="connsiteY5" fmla="*/ 6854372 h 6860458"/>
              <a:gd name="connsiteX6" fmla="*/ 2824287 w 9628068"/>
              <a:gd name="connsiteY6" fmla="*/ 1947645 h 6860458"/>
              <a:gd name="connsiteX7" fmla="*/ 5329551 w 9628068"/>
              <a:gd name="connsiteY7" fmla="*/ 2939 h 6860458"/>
              <a:gd name="connsiteX8" fmla="*/ 5546749 w 9628068"/>
              <a:gd name="connsiteY8" fmla="*/ 553 h 686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28068" h="6860458">
                <a:moveTo>
                  <a:pt x="5546749" y="0"/>
                </a:moveTo>
                <a:lnTo>
                  <a:pt x="9628068" y="0"/>
                </a:lnTo>
                <a:lnTo>
                  <a:pt x="9628068" y="6860458"/>
                </a:lnTo>
                <a:lnTo>
                  <a:pt x="5546749" y="6860458"/>
                </a:lnTo>
                <a:lnTo>
                  <a:pt x="5546749" y="6856826"/>
                </a:lnTo>
                <a:lnTo>
                  <a:pt x="0" y="6854372"/>
                </a:lnTo>
                <a:lnTo>
                  <a:pt x="2824287" y="1947645"/>
                </a:lnTo>
                <a:cubicBezTo>
                  <a:pt x="3457330" y="622345"/>
                  <a:pt x="4236791" y="49874"/>
                  <a:pt x="5329551" y="2939"/>
                </a:cubicBezTo>
                <a:lnTo>
                  <a:pt x="5546749" y="55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68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904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529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4" r:id="rId2"/>
    <p:sldLayoutId id="2147483751" r:id="rId3"/>
    <p:sldLayoutId id="2147483758" r:id="rId4"/>
    <p:sldLayoutId id="2147483759" r:id="rId5"/>
    <p:sldLayoutId id="2147483743" r:id="rId6"/>
    <p:sldLayoutId id="2147483752" r:id="rId7"/>
    <p:sldLayoutId id="2147483753" r:id="rId8"/>
    <p:sldLayoutId id="2147483749" r:id="rId9"/>
    <p:sldLayoutId id="2147483757" r:id="rId10"/>
    <p:sldLayoutId id="2147483746" r:id="rId11"/>
    <p:sldLayoutId id="2147483747" r:id="rId12"/>
    <p:sldLayoutId id="2147483745" r:id="rId13"/>
    <p:sldLayoutId id="2147483755" r:id="rId14"/>
    <p:sldLayoutId id="2147483756" r:id="rId15"/>
    <p:sldLayoutId id="2147483741" r:id="rId16"/>
    <p:sldLayoutId id="2147483748" r:id="rId17"/>
    <p:sldLayoutId id="2147483760" r:id="rId1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 i="0" kern="1200">
          <a:solidFill>
            <a:schemeClr val="accent2"/>
          </a:solidFill>
          <a:latin typeface="IBM Plex Sans" panose="020B0503050203000203" pitchFamily="34" charset="77"/>
          <a:ea typeface="+mj-ea"/>
          <a:cs typeface="IBM Plex Sans" panose="020B0503050203000203" pitchFamily="34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1pPr>
      <a:lvl2pPr marL="914400" indent="-4572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2pPr>
      <a:lvl3pPr marL="1257300" indent="-3429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jpe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DFFE136-217F-C031-52BB-79F8ED05D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Serverless Infrastructure With Azure Containers</a:t>
            </a:r>
            <a:endParaRPr lang="LID4096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3C25BF-2312-2074-AFE9-1552AE99092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GB" dirty="0"/>
              <a:t>Magnus Ahlkvist</a:t>
            </a:r>
            <a:endParaRPr lang="LID4096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F27512-3A4B-9E84-283D-E0B783AF67A8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GB" dirty="0"/>
              <a:t>He/Him</a:t>
            </a:r>
            <a:endParaRPr lang="LID4096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DFEC97-35D1-955C-615F-C0F43628ECF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GB" dirty="0"/>
              <a:t>SQL Server consultant</a:t>
            </a:r>
            <a:endParaRPr lang="LID4096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093ECC-BC81-7E5B-E7B9-779E5CAC2B69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GB" dirty="0" err="1"/>
              <a:t>Transmokopter</a:t>
            </a:r>
            <a:r>
              <a:rPr lang="en-GB" dirty="0"/>
              <a:t> SQL AB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288523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22462-8D11-D556-E6F4-26DF8CF495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GB" dirty="0"/>
            </a:br>
            <a:r>
              <a:rPr lang="en-GB" dirty="0"/>
              <a:t>Revolution 3</a:t>
            </a:r>
            <a:br>
              <a:rPr lang="en-GB" dirty="0"/>
            </a:br>
            <a:r>
              <a:rPr lang="en-GB" dirty="0"/>
              <a:t>Containers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832531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22462-8D11-D556-E6F4-26DF8CF495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GB" dirty="0"/>
            </a:br>
            <a:r>
              <a:rPr lang="en-GB" dirty="0"/>
              <a:t>Revolution 4</a:t>
            </a:r>
            <a:br>
              <a:rPr lang="en-GB" dirty="0"/>
            </a:br>
            <a:r>
              <a:rPr lang="en-GB" dirty="0"/>
              <a:t>Cloud containers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81960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16A0EC-C6A7-CD53-F9D6-796713C69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048" y="492942"/>
            <a:ext cx="5726952" cy="3164658"/>
          </a:xfrm>
        </p:spPr>
        <p:txBody>
          <a:bodyPr>
            <a:normAutofit/>
          </a:bodyPr>
          <a:lstStyle/>
          <a:p>
            <a:r>
              <a:rPr lang="en-GB" dirty="0"/>
              <a:t>And that’s just on the hardware side of things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20286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A8AD16B-AF8D-2F57-06C2-6AFC482A3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521482"/>
            <a:ext cx="10020300" cy="1325563"/>
          </a:xfrm>
        </p:spPr>
        <p:txBody>
          <a:bodyPr/>
          <a:lstStyle/>
          <a:p>
            <a:r>
              <a:rPr lang="en-GB" dirty="0"/>
              <a:t>Demo</a:t>
            </a:r>
            <a:endParaRPr lang="LID4096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E195856-5AF9-1377-65DB-E1A89B0CD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574800"/>
            <a:ext cx="10515600" cy="4374737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 err="1"/>
              <a:t>Dockerfile</a:t>
            </a:r>
            <a:r>
              <a:rPr lang="en-GB" dirty="0"/>
              <a:t> walkthrough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Build container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Azure container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Size matters – keep your containers small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Containerize application with app and database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Deploy containerised app as container group to Azure Container Instance</a:t>
            </a:r>
          </a:p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72443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0910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7CB60-74E3-A041-9CE7-D7B61CA72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playing, it really isn’t all that hard. It’s just “running your code on someone </a:t>
            </a:r>
            <a:r>
              <a:rPr lang="en-US" dirty="0" err="1"/>
              <a:t>elses</a:t>
            </a:r>
            <a:r>
              <a:rPr lang="en-US" dirty="0"/>
              <a:t> computer”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577B2-A7E4-824A-BCB3-D6B6A82E4FB4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Magnus Ahlkvist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8DBFA4-A612-6C4E-AC3D-4A3DCC486986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Twitter: @transmokopter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9F4520-1F9F-D847-A48D-918A451A7D3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YouTube.com/c/</a:t>
            </a:r>
            <a:r>
              <a:rPr lang="en-US" dirty="0" err="1"/>
              <a:t>transmokopter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B714C9-C8B4-8940-8654-D6B116ED315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 err="1"/>
              <a:t>transmokopter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828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D2E4F46-D29B-4D7A-9FA5-4326F71205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9213" r="4764"/>
          <a:stretch/>
        </p:blipFill>
        <p:spPr>
          <a:xfrm>
            <a:off x="0" y="-1"/>
            <a:ext cx="12197894" cy="676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46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5B98C86-0BB6-2475-3D13-7AE9FD1ED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52" y="2020385"/>
            <a:ext cx="12183747" cy="244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436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EAC7EC9-2F33-2A03-EB53-6C5CB354C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Order hardware</a:t>
            </a:r>
          </a:p>
          <a:p>
            <a:r>
              <a:rPr lang="en-GB" dirty="0"/>
              <a:t>Assemble hardware</a:t>
            </a:r>
          </a:p>
          <a:p>
            <a:r>
              <a:rPr lang="en-GB" dirty="0"/>
              <a:t>Configure network</a:t>
            </a:r>
          </a:p>
          <a:p>
            <a:r>
              <a:rPr lang="en-GB" dirty="0"/>
              <a:t>Configure OS</a:t>
            </a:r>
          </a:p>
          <a:p>
            <a:r>
              <a:rPr lang="en-GB" dirty="0"/>
              <a:t>Install SQL</a:t>
            </a:r>
          </a:p>
          <a:p>
            <a:r>
              <a:rPr lang="en-GB" dirty="0"/>
              <a:t>Deploy database</a:t>
            </a:r>
            <a:endParaRPr lang="LID4096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8E57CA-5EB2-78A4-7A94-16A24BFBD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Deploying a new system in year 2000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582618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5C5F7D0-DDC6-C297-3552-D246CE6EE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Check if disks are near capacity</a:t>
            </a:r>
          </a:p>
          <a:p>
            <a:pPr lvl="1"/>
            <a:r>
              <a:rPr lang="en-GB" dirty="0"/>
              <a:t>Order new disks and controllers and build a new RAID array in the server</a:t>
            </a:r>
          </a:p>
          <a:p>
            <a:r>
              <a:rPr lang="en-GB" dirty="0"/>
              <a:t>Replace faulty disks</a:t>
            </a:r>
          </a:p>
          <a:p>
            <a:r>
              <a:rPr lang="en-GB" dirty="0"/>
              <a:t>Add a new CPU to the database </a:t>
            </a:r>
            <a:br>
              <a:rPr lang="en-GB" dirty="0"/>
            </a:br>
            <a:r>
              <a:rPr lang="en-GB" dirty="0"/>
              <a:t>server</a:t>
            </a:r>
          </a:p>
          <a:p>
            <a:r>
              <a:rPr lang="en-GB" dirty="0"/>
              <a:t>Deploy database changes with manual </a:t>
            </a:r>
            <a:br>
              <a:rPr lang="en-GB" dirty="0"/>
            </a:br>
            <a:r>
              <a:rPr lang="en-GB" dirty="0"/>
              <a:t>script execution</a:t>
            </a:r>
            <a:endParaRPr lang="LID4096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F6632-0AB7-EE2F-556E-EC7890A9D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of my tasks as an accidental DBA in year 2000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715418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72A5EBC-C18D-3951-80E6-251F77401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048" y="492942"/>
            <a:ext cx="5269752" cy="2758258"/>
          </a:xfrm>
        </p:spPr>
        <p:txBody>
          <a:bodyPr>
            <a:normAutofit/>
          </a:bodyPr>
          <a:lstStyle/>
          <a:p>
            <a:r>
              <a:rPr lang="en-GB" dirty="0"/>
              <a:t>Since then, a thing or two changed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598400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8475CB3-C5DB-2250-1E71-C36338578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Magnus</a:t>
            </a:r>
            <a:endParaRPr lang="LID4096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5F2268E-677F-5A9C-E68E-3B06FADF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SQL Server Consultant</a:t>
            </a:r>
            <a:endParaRPr lang="LID4096" dirty="0"/>
          </a:p>
        </p:txBody>
      </p:sp>
      <p:pic>
        <p:nvPicPr>
          <p:cNvPr id="18" name="Picture Placeholder 17" descr="A picture containing silhouette, dark, staring&#10;&#10;Description automatically generated">
            <a:extLst>
              <a:ext uri="{FF2B5EF4-FFF2-40B4-BE49-F238E27FC236}">
                <a16:creationId xmlns:a16="http://schemas.microsoft.com/office/drawing/2014/main" id="{C6E6B0B5-FAB2-675E-B696-FBB64D590DD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7" r="4027"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68D5A10-CFFF-025F-8159-ADDC85C9BE6C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GB" dirty="0"/>
              <a:t> @transmokopter</a:t>
            </a:r>
            <a:endParaRPr lang="LID4096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B9622C8-EEE6-4E09-C3CC-8B156803FCA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GB" dirty="0"/>
              <a:t>github.com/</a:t>
            </a:r>
            <a:r>
              <a:rPr lang="en-GB" dirty="0" err="1"/>
              <a:t>transmokopter</a:t>
            </a:r>
            <a:endParaRPr lang="LID4096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D3DB00C-7DF8-7486-95F5-72AF16AF36F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GB" dirty="0"/>
              <a:t>YouTube.com/c/</a:t>
            </a:r>
            <a:r>
              <a:rPr lang="en-GB" dirty="0" err="1"/>
              <a:t>transmokopter</a:t>
            </a:r>
            <a:endParaRPr lang="LID4096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580742E-F57D-C7BF-1F45-E6C8F0E94986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GB" dirty="0" err="1"/>
              <a:t>Transmokopter</a:t>
            </a:r>
            <a:r>
              <a:rPr lang="en-GB" dirty="0"/>
              <a:t> SQL AB</a:t>
            </a:r>
            <a:endParaRPr lang="LID4096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F6674B3-A561-9ABF-C2F3-5DAF0837EBF0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GB" dirty="0"/>
              <a:t>Developer gone DBA</a:t>
            </a:r>
          </a:p>
          <a:p>
            <a:r>
              <a:rPr lang="en-GB" dirty="0"/>
              <a:t>SQL Server 6.5 =&gt;</a:t>
            </a:r>
          </a:p>
          <a:p>
            <a:r>
              <a:rPr lang="en-GB" dirty="0"/>
              <a:t>Consultant</a:t>
            </a:r>
          </a:p>
          <a:p>
            <a:r>
              <a:rPr lang="en-GB" dirty="0"/>
              <a:t>Community Organiser</a:t>
            </a:r>
          </a:p>
          <a:p>
            <a:r>
              <a:rPr lang="en-GB" dirty="0"/>
              <a:t>Data Platform MVP</a:t>
            </a:r>
            <a:endParaRPr lang="LID4096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6669EF7-40BC-3159-2A6E-1B7F857F90BA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>
            <a:normAutofit fontScale="92500" lnSpcReduction="10000"/>
          </a:bodyPr>
          <a:lstStyle/>
          <a:p>
            <a:endParaRPr lang="LID4096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EF7E25D-3B60-E492-AA8B-2805FE9024E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Ahlkvist</a:t>
            </a:r>
            <a:endParaRPr lang="LID4096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335A227-73D4-E232-FD95-6B319E0C8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577" y="4814636"/>
            <a:ext cx="356952" cy="291306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4602E1EC-4532-7E7A-889E-ED5BD1F771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4541" y="5379068"/>
            <a:ext cx="356952" cy="356952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881EA7D6-72A8-654D-04E6-7B3283BF8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4541" y="5951286"/>
            <a:ext cx="356952" cy="35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52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22462-8D11-D556-E6F4-26DF8CF495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GB" dirty="0"/>
            </a:br>
            <a:r>
              <a:rPr lang="en-GB" dirty="0"/>
              <a:t>Revolution 1</a:t>
            </a:r>
            <a:br>
              <a:rPr lang="en-GB" dirty="0"/>
            </a:br>
            <a:r>
              <a:rPr lang="en-GB" dirty="0"/>
              <a:t>Storage Area Network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793242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22462-8D11-D556-E6F4-26DF8CF495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GB" dirty="0"/>
            </a:br>
            <a:r>
              <a:rPr lang="en-GB" dirty="0"/>
              <a:t>Revolution 2</a:t>
            </a:r>
            <a:br>
              <a:rPr lang="en-GB" dirty="0"/>
            </a:br>
            <a:r>
              <a:rPr lang="en-GB" dirty="0"/>
              <a:t>Virtualisation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425444976"/>
      </p:ext>
    </p:extLst>
  </p:cSld>
  <p:clrMapOvr>
    <a:masterClrMapping/>
  </p:clrMapOvr>
</p:sld>
</file>

<file path=ppt/theme/theme1.xml><?xml version="1.0" encoding="utf-8"?>
<a:theme xmlns:a="http://schemas.openxmlformats.org/drawingml/2006/main" name="Redgate theme v2">
  <a:themeElements>
    <a:clrScheme name="Redgate PASS Summit">
      <a:dk1>
        <a:srgbClr val="222222"/>
      </a:dk1>
      <a:lt1>
        <a:srgbClr val="FFFFFF"/>
      </a:lt1>
      <a:dk2>
        <a:srgbClr val="CC0000"/>
      </a:dk2>
      <a:lt2>
        <a:srgbClr val="F2F2F2"/>
      </a:lt2>
      <a:accent1>
        <a:srgbClr val="CC0000"/>
      </a:accent1>
      <a:accent2>
        <a:srgbClr val="000000"/>
      </a:accent2>
      <a:accent3>
        <a:srgbClr val="767676"/>
      </a:accent3>
      <a:accent4>
        <a:srgbClr val="790000"/>
      </a:accent4>
      <a:accent5>
        <a:srgbClr val="1AAC1E"/>
      </a:accent5>
      <a:accent6>
        <a:srgbClr val="336DC1"/>
      </a:accent6>
      <a:hlink>
        <a:srgbClr val="336DC1"/>
      </a:hlink>
      <a:folHlink>
        <a:srgbClr val="2A5E9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b="0" i="0" dirty="0" err="1" smtClean="0">
            <a:latin typeface="IBM Plex Sans" panose="020B0503050203000203" pitchFamily="34" charset="77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edgate theme v2" id="{1734A0F3-C998-EF41-934D-51BF3B82E1A2}" vid="{D6099F4A-34CB-A94F-8B65-95F962FE41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231</Words>
  <Application>Microsoft Office PowerPoint</Application>
  <PresentationFormat>Widescreen</PresentationFormat>
  <Paragraphs>48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Roboto</vt:lpstr>
      <vt:lpstr>IBM Plex Sans</vt:lpstr>
      <vt:lpstr>IBM Plex Sans Medium</vt:lpstr>
      <vt:lpstr>Arial</vt:lpstr>
      <vt:lpstr>IBM Plex Sans SemiBold</vt:lpstr>
      <vt:lpstr>Calibri Light</vt:lpstr>
      <vt:lpstr>Calibri</vt:lpstr>
      <vt:lpstr>Roboto Regular</vt:lpstr>
      <vt:lpstr>Roboto Bold</vt:lpstr>
      <vt:lpstr>Redgate theme v2</vt:lpstr>
      <vt:lpstr>Serverless Infrastructure With Azure Containers</vt:lpstr>
      <vt:lpstr>PowerPoint Presentation</vt:lpstr>
      <vt:lpstr>PowerPoint Presentation</vt:lpstr>
      <vt:lpstr>Deploying a new system in year 2000</vt:lpstr>
      <vt:lpstr>Some of my tasks as an accidental DBA in year 2000</vt:lpstr>
      <vt:lpstr>Since then, a thing or two changed</vt:lpstr>
      <vt:lpstr>Magnus</vt:lpstr>
      <vt:lpstr> Revolution 1 Storage Area Network</vt:lpstr>
      <vt:lpstr> Revolution 2 Virtualisation</vt:lpstr>
      <vt:lpstr> Revolution 3 Containers</vt:lpstr>
      <vt:lpstr> Revolution 4 Cloud containers</vt:lpstr>
      <vt:lpstr>And that’s just on the hardware side of things</vt:lpstr>
      <vt:lpstr>Demo</vt:lpstr>
      <vt:lpstr>PowerPoint Presentation</vt:lpstr>
      <vt:lpstr>Start playing, it really isn’t all that hard. It’s just “running your code on someone elses computer”</vt:lpstr>
    </vt:vector>
  </TitlesOfParts>
  <Manager/>
  <Company>RedGate Software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Tom Russell</dc:creator>
  <cp:keywords/>
  <dc:description/>
  <cp:lastModifiedBy>Magnus Ahlkvist</cp:lastModifiedBy>
  <cp:revision>952</cp:revision>
  <cp:lastPrinted>2015-12-02T11:41:23Z</cp:lastPrinted>
  <dcterms:created xsi:type="dcterms:W3CDTF">2015-11-25T13:50:45Z</dcterms:created>
  <dcterms:modified xsi:type="dcterms:W3CDTF">2022-11-13T23:08:32Z</dcterms:modified>
  <cp:category/>
</cp:coreProperties>
</file>